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g"/><Relationship Id="rId7" Type="http://schemas.openxmlformats.org/officeDocument/2006/relationships/image" Target="../media/image2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jpg"/><Relationship Id="rId11" Type="http://schemas.openxmlformats.org/officeDocument/2006/relationships/image" Target="../media/image27.png"/><Relationship Id="rId12" Type="http://schemas.openxmlformats.org/officeDocument/2006/relationships/image" Target="../media/image2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4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1.jpg"/><Relationship Id="rId12" Type="http://schemas.openxmlformats.org/officeDocument/2006/relationships/image" Target="../media/image3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jp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3" Type="http://schemas.openxmlformats.org/officeDocument/2006/relationships/image" Target="../media/image6.png"/><Relationship Id="rId4" Type="http://schemas.openxmlformats.org/officeDocument/2006/relationships/image" Target="../media/image48.png"/><Relationship Id="rId5" Type="http://schemas.openxmlformats.org/officeDocument/2006/relationships/image" Target="../media/image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18.png"/><Relationship Id="rId10" Type="http://schemas.openxmlformats.org/officeDocument/2006/relationships/image" Target="../media/image25.png"/><Relationship Id="rId11" Type="http://schemas.openxmlformats.org/officeDocument/2006/relationships/image" Target="../media/image52.jp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9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8B0000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47723" y="2381250"/>
            <a:ext cx="10105772" cy="7619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1300"/>
              </a:spcAft>
            </a:pPr>
            <a:r>
              <a:rPr sz="3827" b="1">
                <a:solidFill>
                  <a:srgbClr val="FFD700"/>
                </a:solidFill>
              </a:rPr>
              <a:t>La Cabalgata de Reyes Magos de Alcoy</a:t>
            </a:r>
          </a:p>
        </p:txBody>
      </p:sp>
      <p:sp>
        <p:nvSpPr>
          <p:cNvPr id="4" name="Rectangle 3"/>
          <p:cNvSpPr/>
          <p:nvPr/>
        </p:nvSpPr>
        <p:spPr>
          <a:xfrm>
            <a:off x="5381490" y="3333749"/>
            <a:ext cx="1428714" cy="38100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047723" y="3752849"/>
            <a:ext cx="10105772" cy="3429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2600"/>
              </a:spcAft>
            </a:pPr>
            <a:r>
              <a:rPr sz="1674" b="0">
                <a:solidFill>
                  <a:srgbClr val="FFFFFF"/>
                </a:solidFill>
              </a:rPr>
              <a:t>Una tradición centenaria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5F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123949"/>
          </a:xfrm>
          <a:prstGeom prst="rect">
            <a:avLst/>
          </a:prstGeom>
          <a:solidFill>
            <a:srgbClr val="8B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392" b="1">
                <a:solidFill>
                  <a:srgbClr val="FFD700"/>
                </a:solidFill>
              </a:rPr>
              <a:t>Introducción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733" y="714375"/>
            <a:ext cx="761980" cy="28575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666733" y="1425416"/>
            <a:ext cx="228594" cy="1971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8199" y="1409699"/>
            <a:ext cx="3514637" cy="28575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0000"/>
                </a:solidFill>
              </a:rPr>
              <a:t> Celebración el </a:t>
            </a:r>
            <a:r>
              <a:rPr sz="1196" b="1">
                <a:solidFill>
                  <a:srgbClr val="8B0000"/>
                </a:solidFill>
              </a:rPr>
              <a:t>5 de enero</a:t>
            </a:r>
            <a:r>
              <a:rPr sz="1196" b="0">
                <a:solidFill>
                  <a:srgbClr val="000000"/>
                </a:solidFill>
              </a:rPr>
              <a:t> en Alcoy (Alicante) 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666733" y="1959292"/>
            <a:ext cx="228594" cy="177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8199" y="1933574"/>
            <a:ext cx="4867153" cy="57150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0000"/>
                </a:solidFill>
              </a:rPr>
              <a:t> Considerada la </a:t>
            </a:r>
            <a:r>
              <a:rPr sz="1196" b="1">
                <a:solidFill>
                  <a:srgbClr val="8B0000"/>
                </a:solidFill>
              </a:rPr>
              <a:t>más antigua de España</a:t>
            </a:r>
            <a:r>
              <a:rPr sz="1196" b="0">
                <a:solidFill>
                  <a:srgbClr val="000000"/>
                </a:solidFill>
              </a:rPr>
              <a:t>, con antecedentes desde 1866 </a:t>
            </a:r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666733" y="2786062"/>
            <a:ext cx="228594" cy="142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8199" y="2743200"/>
            <a:ext cx="3562260" cy="28575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0000"/>
                </a:solidFill>
              </a:rPr>
              <a:t> Participan más de </a:t>
            </a:r>
            <a:r>
              <a:rPr sz="1196" b="1">
                <a:solidFill>
                  <a:srgbClr val="8B0000"/>
                </a:solidFill>
              </a:rPr>
              <a:t>mil alcoyanos</a:t>
            </a:r>
            <a:r>
              <a:rPr sz="1196" b="0">
                <a:solidFill>
                  <a:srgbClr val="000000"/>
                </a:solidFill>
              </a:rPr>
              <a:t> en el desfile 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666733" y="3284220"/>
            <a:ext cx="228594" cy="194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8199" y="3267075"/>
            <a:ext cx="4867153" cy="57150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0000"/>
                </a:solidFill>
              </a:rPr>
              <a:t>Elementos únicos: pajes que suben por fachadas con escaleras, Reyes en dromedarios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666733" y="4093844"/>
            <a:ext cx="228594" cy="1943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8199" y="4076699"/>
            <a:ext cx="4867153" cy="57150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0000"/>
                </a:solidFill>
              </a:rPr>
              <a:t> Reconocida como </a:t>
            </a:r>
            <a:r>
              <a:rPr sz="1196" b="1">
                <a:solidFill>
                  <a:srgbClr val="8B0000"/>
                </a:solidFill>
              </a:rPr>
              <a:t>Fiesta de Interés Turístico Nacional</a:t>
            </a:r>
            <a:r>
              <a:rPr sz="1196" b="0">
                <a:solidFill>
                  <a:srgbClr val="000000"/>
                </a:solidFill>
              </a:rPr>
              <a:t> y Bien de Interés Cultural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86342" y="2247899"/>
            <a:ext cx="5238619" cy="3495675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5F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123949"/>
          </a:xfrm>
          <a:prstGeom prst="rect">
            <a:avLst/>
          </a:prstGeom>
          <a:solidFill>
            <a:srgbClr val="8B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392" b="1">
                <a:solidFill>
                  <a:srgbClr val="FFD700"/>
                </a:solidFill>
              </a:rPr>
              <a:t>Historia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733" y="714375"/>
            <a:ext cx="761980" cy="28575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66733" y="1409699"/>
            <a:ext cx="857228" cy="28575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8B0000"/>
                </a:solidFill>
              </a:rPr>
              <a:t>1866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1523961" y="1435417"/>
            <a:ext cx="228594" cy="177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5427" y="1409699"/>
            <a:ext cx="4590935" cy="2381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333333"/>
                </a:solidFill>
              </a:rPr>
              <a:t>Primer registro documentado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5427" y="1695449"/>
            <a:ext cx="4590935" cy="2381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Primera representación recogida en el </a:t>
            </a:r>
            <a:r>
              <a:rPr sz="1076" b="1">
                <a:solidFill>
                  <a:srgbClr val="8B0000"/>
                </a:solidFill>
              </a:rPr>
              <a:t>Diario de Alcoy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733" y="2190749"/>
            <a:ext cx="857228" cy="28575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8B0000"/>
                </a:solidFill>
              </a:rPr>
              <a:t>1885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1546821" y="2190749"/>
            <a:ext cx="182875" cy="228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95427" y="2190749"/>
            <a:ext cx="4590935" cy="2381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333333"/>
                </a:solidFill>
              </a:rPr>
              <a:t>Celebración continuada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95427" y="2476499"/>
            <a:ext cx="4590935" cy="2381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Inicio de las celebraciones </a:t>
            </a:r>
            <a:r>
              <a:rPr sz="1076" b="1">
                <a:solidFill>
                  <a:srgbClr val="8B0000"/>
                </a:solidFill>
              </a:rPr>
              <a:t>ininterrumpidas</a:t>
            </a:r>
            <a:r>
              <a:rPr sz="1076" b="0">
                <a:solidFill>
                  <a:srgbClr val="555555"/>
                </a:solidFill>
              </a:rPr>
              <a:t> hasta la actualidad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733" y="2981325"/>
            <a:ext cx="952476" cy="28575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8B0000"/>
                </a:solidFill>
              </a:rPr>
              <a:t>1885-1913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1619209" y="3032760"/>
            <a:ext cx="228594" cy="1257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90675" y="2981325"/>
            <a:ext cx="4495687" cy="2381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333333"/>
                </a:solidFill>
              </a:rPr>
              <a:t>Sociedad "El Panerot"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0675" y="3267075"/>
            <a:ext cx="4495687" cy="4762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Primera organización responsable de la cabalgata, con carácter </a:t>
            </a:r>
            <a:r>
              <a:rPr sz="1076" b="1">
                <a:solidFill>
                  <a:srgbClr val="8B0000"/>
                </a:solidFill>
              </a:rPr>
              <a:t>benéfico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733" y="4000500"/>
            <a:ext cx="952476" cy="28575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8B0000"/>
                </a:solidFill>
              </a:rPr>
              <a:t>1914-1969</a:t>
            </a: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1619209" y="4043362"/>
            <a:ext cx="228594" cy="1428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90675" y="4000500"/>
            <a:ext cx="4495687" cy="2381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333333"/>
                </a:solidFill>
              </a:rPr>
              <a:t>Cambios organizativos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90675" y="4286250"/>
            <a:ext cx="4495687" cy="4762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Casino de Oriente, Frente de Juventudes, Comisión Municipal de Fiestas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6733" y="5029200"/>
            <a:ext cx="857228" cy="28575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8B0000"/>
                </a:solidFill>
              </a:rPr>
              <a:t>1970</a:t>
            </a:r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1523961" y="5040630"/>
            <a:ext cx="228594" cy="2057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95427" y="5029200"/>
            <a:ext cx="4590935" cy="2381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333333"/>
                </a:solidFill>
              </a:rPr>
              <a:t>Asociación de Amigos y Damas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95427" y="5314950"/>
            <a:ext cx="4590935" cy="2381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Introducción de </a:t>
            </a:r>
            <a:r>
              <a:rPr sz="1076" b="1">
                <a:solidFill>
                  <a:srgbClr val="8B0000"/>
                </a:solidFill>
              </a:rPr>
              <a:t>dromedarios</a:t>
            </a:r>
            <a:r>
              <a:rPr sz="1076" b="0">
                <a:solidFill>
                  <a:srgbClr val="555555"/>
                </a:solidFill>
              </a:rPr>
              <a:t> y nueva indumentaria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733" y="5810249"/>
            <a:ext cx="1095347" cy="28575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8B0000"/>
                </a:solidFill>
              </a:rPr>
              <a:t>1984-Actual</a:t>
            </a:r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7">
            <a:alphaModFix amt="100000"/>
          </a:blip>
          <a:stretch>
            <a:fillRect/>
          </a:stretch>
        </p:blipFill>
        <p:spPr>
          <a:xfrm>
            <a:off x="1762080" y="5831681"/>
            <a:ext cx="228594" cy="18573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33546" y="5810249"/>
            <a:ext cx="4352816" cy="2381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333333"/>
                </a:solidFill>
              </a:rPr>
              <a:t>Ayuntamiento de Alcoy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33546" y="6095999"/>
            <a:ext cx="4352816" cy="2381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Organización actual junto a la Asociación de San Jorge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972125" y="2038349"/>
            <a:ext cx="4448063" cy="3333749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7105472" y="5562600"/>
            <a:ext cx="4190895" cy="3809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Los pajes negros son uno de los elementos más característicos de la cabalgata, vestidos con su tradicional indumentaria roja y negra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5F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123949"/>
          </a:xfrm>
          <a:prstGeom prst="rect">
            <a:avLst/>
          </a:prstGeom>
          <a:solidFill>
            <a:srgbClr val="8B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392" b="1">
                <a:solidFill>
                  <a:srgbClr val="FFD700"/>
                </a:solidFill>
              </a:rPr>
              <a:t>El Tirisiti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733" y="714375"/>
            <a:ext cx="761980" cy="28575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66733" y="1409699"/>
            <a:ext cx="5238619" cy="1276350"/>
          </a:xfrm>
          <a:prstGeom prst="roundRect">
            <a:avLst>
              <a:gd name="adj" fmla="val 1194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57228" y="1600200"/>
            <a:ext cx="4857628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1315" b="1">
                <a:solidFill>
                  <a:srgbClr val="8B0000"/>
                </a:solidFill>
              </a:rPr>
              <a:t> </a:t>
            </a:r>
            <a:r>
              <a:rPr sz="1104"/>
              <a:t>  </a:t>
            </a:r>
            <a:r>
              <a:rPr sz="1315" b="1">
                <a:solidFill>
                  <a:srgbClr val="8B0000"/>
                </a:solidFill>
              </a:rPr>
              <a:t> ¿Qué es? 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857228" y="1640681"/>
            <a:ext cx="228594" cy="185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8" y="1962149"/>
            <a:ext cx="4857628" cy="5333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 Belén de </a:t>
            </a:r>
            <a:r>
              <a:rPr sz="1196" b="1">
                <a:solidFill>
                  <a:srgbClr val="8B0000"/>
                </a:solidFill>
              </a:rPr>
              <a:t>marionetas de varilla</a:t>
            </a:r>
            <a:r>
              <a:rPr sz="1196" b="0">
                <a:solidFill>
                  <a:srgbClr val="333333"/>
                </a:solidFill>
              </a:rPr>
              <a:t>, muestra singular del teatro popular alcoyano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6733" y="2876549"/>
            <a:ext cx="5238619" cy="1276350"/>
          </a:xfrm>
          <a:prstGeom prst="roundRect">
            <a:avLst>
              <a:gd name="adj" fmla="val 1194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57228" y="3067050"/>
            <a:ext cx="4857628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1315" b="1">
                <a:solidFill>
                  <a:srgbClr val="8B0000"/>
                </a:solidFill>
              </a:rPr>
              <a:t> </a:t>
            </a:r>
            <a:r>
              <a:rPr sz="1104"/>
              <a:t>  </a:t>
            </a:r>
            <a:r>
              <a:rPr sz="1315" b="1">
                <a:solidFill>
                  <a:srgbClr val="8B0000"/>
                </a:solidFill>
              </a:rPr>
              <a:t> Origen 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857228" y="3111817"/>
            <a:ext cx="228594" cy="1771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7228" y="3429000"/>
            <a:ext cx="4857628" cy="5333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 Finales del siglo XIX, fusión de </a:t>
            </a:r>
            <a:r>
              <a:rPr sz="1196" b="1">
                <a:solidFill>
                  <a:srgbClr val="8B0000"/>
                </a:solidFill>
              </a:rPr>
              <a:t>tres belenes</a:t>
            </a:r>
            <a:r>
              <a:rPr sz="1196" b="0">
                <a:solidFill>
                  <a:srgbClr val="333333"/>
                </a:solidFill>
              </a:rPr>
              <a:t> familiares tradicionales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6733" y="4343400"/>
            <a:ext cx="5238619" cy="2419349"/>
          </a:xfrm>
          <a:prstGeom prst="roundRect">
            <a:avLst>
              <a:gd name="adj" fmla="val 629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857228" y="4533900"/>
            <a:ext cx="4857628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1315" b="1">
                <a:solidFill>
                  <a:srgbClr val="8B0000"/>
                </a:solidFill>
              </a:rPr>
              <a:t> </a:t>
            </a:r>
            <a:r>
              <a:rPr sz="1104"/>
              <a:t>  </a:t>
            </a:r>
            <a:r>
              <a:rPr sz="1315" b="1">
                <a:solidFill>
                  <a:srgbClr val="8B0000"/>
                </a:solidFill>
              </a:rPr>
              <a:t> Características 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857228" y="4565808"/>
            <a:ext cx="228594" cy="2028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7228" y="4895849"/>
            <a:ext cx="4857628" cy="167640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 Mezcla escenas bíblicas con elementos costumbristas: </a:t>
            </a:r>
            <a:r>
              <a:rPr sz="1196" b="0">
                <a:solidFill>
                  <a:srgbClr val="333333"/>
                </a:solidFill>
              </a:rPr>
              <a:t> </a:t>
            </a:r>
            <a:r>
              <a:rPr sz="1196" b="0">
                <a:solidFill>
                  <a:srgbClr val="333333"/>
                </a:solidFill>
              </a:rPr>
              <a:t>Personajes locales: sereno, sacristán, 'retor'</a:t>
            </a:r>
            <a:r>
              <a:rPr sz="1196" b="0">
                <a:solidFill>
                  <a:srgbClr val="333333"/>
                </a:solidFill>
              </a:rPr>
              <a:t> </a:t>
            </a:r>
            <a:r>
              <a:rPr sz="1196" b="0">
                <a:solidFill>
                  <a:srgbClr val="333333"/>
                </a:solidFill>
              </a:rPr>
              <a:t>Tereseta y Tirisiti (ventera y su marido)</a:t>
            </a:r>
            <a:r>
              <a:rPr sz="1196" b="0">
                <a:solidFill>
                  <a:srgbClr val="333333"/>
                </a:solidFill>
              </a:rPr>
              <a:t> </a:t>
            </a:r>
            <a:r>
              <a:rPr sz="1196" b="0">
                <a:solidFill>
                  <a:srgbClr val="333333"/>
                </a:solidFill>
              </a:rPr>
              <a:t>Corrida de toros, desfiles moros y cristianos</a:t>
            </a:r>
            <a:r>
              <a:rPr sz="1196" b="0">
                <a:solidFill>
                  <a:srgbClr val="333333"/>
                </a:solidFill>
              </a:rPr>
              <a:t> </a:t>
            </a:r>
            <a:r>
              <a:rPr sz="1196" b="0">
                <a:solidFill>
                  <a:srgbClr val="333333"/>
                </a:solidFill>
              </a:rPr>
              <a:t>Aparición de San Jorge</a:t>
            </a:r>
            <a:r>
              <a:rPr sz="1196" b="0">
                <a:solidFill>
                  <a:srgbClr val="333333"/>
                </a:solidFill>
              </a:rPr>
              <a:t> </a:t>
            </a:r>
            <a:r>
              <a:rPr sz="1196" b="0">
                <a:solidFill>
                  <a:srgbClr val="333333"/>
                </a:solidFill>
              </a:rPr>
              <a:t>Ascensión en globo de Tirisiti (final)</a:t>
            </a:r>
            <a:r>
              <a:rPr sz="1196" b="0">
                <a:solidFill>
                  <a:srgbClr val="333333"/>
                </a:solidFill>
              </a:rPr>
              <a:t> </a:t>
            </a:r>
            <a:r>
              <a:rPr sz="1196" b="0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66733" y="7143750"/>
            <a:ext cx="5238619" cy="1038224"/>
          </a:xfrm>
          <a:prstGeom prst="roundRect">
            <a:avLst>
              <a:gd name="adj" fmla="val 0"/>
            </a:avLst>
          </a:prstGeom>
          <a:solidFill>
            <a:srgbClr val="F1E6D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 Same Side Corner Rectangle 17"/>
          <p:cNvSpPr/>
          <p:nvPr/>
        </p:nvSpPr>
        <p:spPr>
          <a:xfrm rot="16200000">
            <a:off x="213661" y="7596822"/>
            <a:ext cx="1038224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47703" y="7286625"/>
            <a:ext cx="4914777" cy="2381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8B0000"/>
                </a:solidFill>
              </a:rPr>
              <a:t> </a:t>
            </a:r>
            <a:r>
              <a:rPr sz="1104"/>
              <a:t>  </a:t>
            </a:r>
            <a:r>
              <a:rPr sz="1196" b="1">
                <a:solidFill>
                  <a:srgbClr val="8B0000"/>
                </a:solidFill>
              </a:rPr>
              <a:t> Reconocimiento </a:t>
            </a:r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847703" y="7307477"/>
            <a:ext cx="209544" cy="1868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47703" y="7600950"/>
            <a:ext cx="4914777" cy="4381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333333"/>
                </a:solidFill>
              </a:rPr>
              <a:t> Declarado </a:t>
            </a:r>
            <a:r>
              <a:rPr sz="1076" b="1">
                <a:solidFill>
                  <a:srgbClr val="8B0000"/>
                </a:solidFill>
              </a:rPr>
              <a:t>Bien Inmaterial de Interés Cultural</a:t>
            </a:r>
            <a:r>
              <a:rPr sz="1076" b="0">
                <a:solidFill>
                  <a:srgbClr val="333333"/>
                </a:solidFill>
              </a:rPr>
              <a:t> por la Generalitat Valenciana el 26 de noviembre de 2002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86342" y="1866899"/>
            <a:ext cx="5238619" cy="361949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553036" y="5638799"/>
            <a:ext cx="4714757" cy="3809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spcBef>
                <a:spcPts val="975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Escena del Betlem de Tirisiti, una de las representaciones más antiguas y singulares del teatro de marionetas en España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286342" y="6248400"/>
            <a:ext cx="5238619" cy="1276350"/>
          </a:xfrm>
          <a:prstGeom prst="roundRect">
            <a:avLst>
              <a:gd name="adj" fmla="val 1194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476838" y="6438899"/>
            <a:ext cx="4857628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1315" b="1">
                <a:solidFill>
                  <a:srgbClr val="8B0000"/>
                </a:solidFill>
              </a:rPr>
              <a:t> </a:t>
            </a:r>
            <a:r>
              <a:rPr sz="1104"/>
              <a:t>  </a:t>
            </a:r>
            <a:r>
              <a:rPr sz="1315" b="1">
                <a:solidFill>
                  <a:srgbClr val="8B0000"/>
                </a:solidFill>
              </a:rPr>
              <a:t> Celebración </a:t>
            </a:r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7">
            <a:alphaModFix amt="100000"/>
          </a:blip>
          <a:stretch>
            <a:fillRect/>
          </a:stretch>
        </p:blipFill>
        <p:spPr>
          <a:xfrm>
            <a:off x="6476838" y="6473666"/>
            <a:ext cx="228594" cy="19716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76838" y="6800850"/>
            <a:ext cx="4857628" cy="5333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 Inicio de la Navidad alcoyana a finales de noviembre </a:t>
            </a:r>
            <a:r>
              <a:rPr sz="1104"/>
              <a:t>
</a:t>
            </a:r>
            <a:r>
              <a:rPr sz="1196" b="0">
                <a:solidFill>
                  <a:srgbClr val="333333"/>
                </a:solidFill>
              </a:rPr>
              <a:t> Funciones para centros escolares y público general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5F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123949"/>
          </a:xfrm>
          <a:prstGeom prst="rect">
            <a:avLst/>
          </a:prstGeom>
          <a:solidFill>
            <a:srgbClr val="8B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392" b="1">
                <a:solidFill>
                  <a:srgbClr val="FFD700"/>
                </a:solidFill>
              </a:rPr>
              <a:t>Les Pastoretes y el Bando Real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733" y="714375"/>
            <a:ext cx="761980" cy="28575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809604" y="1409699"/>
            <a:ext cx="4943351" cy="3429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B000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B0000"/>
                </a:solidFill>
              </a:rPr>
              <a:t> Les Pastoretes 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2266893" y="1463919"/>
            <a:ext cx="304792" cy="234461"/>
          </a:xfrm>
          <a:prstGeom prst="rect">
            <a:avLst/>
          </a:prstGeom>
        </p:spPr>
      </p:pic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809604" y="1895474"/>
            <a:ext cx="4943351" cy="209549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09604" y="4181474"/>
            <a:ext cx="4943351" cy="1228725"/>
          </a:xfrm>
          <a:prstGeom prst="roundRect">
            <a:avLst>
              <a:gd name="adj" fmla="val 1240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52476" y="4324349"/>
            <a:ext cx="4657608" cy="2381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8B0000"/>
                </a:solidFill>
              </a:rPr>
              <a:t> </a:t>
            </a:r>
            <a:r>
              <a:rPr sz="1104"/>
              <a:t>  </a:t>
            </a:r>
            <a:r>
              <a:rPr sz="1196" b="1">
                <a:solidFill>
                  <a:srgbClr val="8B0000"/>
                </a:solidFill>
              </a:rPr>
              <a:t> Celebración 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952476" y="4357558"/>
            <a:ext cx="209544" cy="1812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2476" y="4638674"/>
            <a:ext cx="4657608" cy="62865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333333"/>
                </a:solidFill>
              </a:rPr>
              <a:t> Domingo anterior al 5 de enero 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956" b="0">
                <a:solidFill>
                  <a:srgbClr val="333333"/>
                </a:solidFill>
              </a:rPr>
              <a:t>Desde </a:t>
            </a:r>
            <a:r>
              <a:rPr sz="956" b="1">
                <a:solidFill>
                  <a:srgbClr val="8B0000"/>
                </a:solidFill>
              </a:rPr>
              <a:t>1889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956" b="0">
                <a:solidFill>
                  <a:srgbClr val="333333"/>
                </a:solidFill>
              </a:rPr>
              <a:t>Mañana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1076" b="0">
                <a:solidFill>
                  <a:srgbClr val="333333"/>
                </a:solidFill>
              </a:rPr>
              <a:t> 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952476" y="5007691"/>
            <a:ext cx="171445" cy="138266"/>
          </a:xfrm>
          <a:prstGeom prst="rect">
            <a:avLst/>
          </a:prstGeom>
        </p:spPr>
      </p:pic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2047823" y="5002161"/>
            <a:ext cx="171445" cy="14932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09604" y="5553074"/>
            <a:ext cx="4943351" cy="1638299"/>
          </a:xfrm>
          <a:prstGeom prst="roundRect">
            <a:avLst>
              <a:gd name="adj" fmla="val 930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952476" y="5695949"/>
            <a:ext cx="4657608" cy="2381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8B0000"/>
                </a:solidFill>
              </a:rPr>
              <a:t> </a:t>
            </a:r>
            <a:r>
              <a:rPr sz="1104"/>
              <a:t>  </a:t>
            </a:r>
            <a:r>
              <a:rPr sz="1196" b="1">
                <a:solidFill>
                  <a:srgbClr val="8B0000"/>
                </a:solidFill>
              </a:rPr>
              <a:t> Participantes </a:t>
            </a: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7">
            <a:alphaModFix amt="100000"/>
          </a:blip>
          <a:stretch>
            <a:fillRect/>
          </a:stretch>
        </p:blipFill>
        <p:spPr>
          <a:xfrm>
            <a:off x="952476" y="5742287"/>
            <a:ext cx="209544" cy="1359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2476" y="6010274"/>
            <a:ext cx="4657608" cy="10382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333333"/>
                </a:solidFill>
              </a:rPr>
              <a:t> Niños y niñas vestidos como </a:t>
            </a:r>
            <a:r>
              <a:rPr sz="1076" b="1">
                <a:solidFill>
                  <a:srgbClr val="8B0000"/>
                </a:solidFill>
              </a:rPr>
              <a:t>pastores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1076" b="0">
                <a:solidFill>
                  <a:srgbClr val="333333"/>
                </a:solidFill>
              </a:rPr>
              <a:t>Carros engalanados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1076" b="0">
                <a:solidFill>
                  <a:srgbClr val="333333"/>
                </a:solidFill>
              </a:rPr>
              <a:t>Grupos de baile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1076" b="0">
                <a:solidFill>
                  <a:srgbClr val="333333"/>
                </a:solidFill>
              </a:rPr>
              <a:t>Rebaños de animales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1076" b="0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9604" y="7324724"/>
            <a:ext cx="4943351" cy="1323974"/>
          </a:xfrm>
          <a:prstGeom prst="roundRect">
            <a:avLst>
              <a:gd name="adj" fmla="val 1151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52476" y="7467599"/>
            <a:ext cx="4657608" cy="2381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8B0000"/>
                </a:solidFill>
              </a:rPr>
              <a:t> </a:t>
            </a:r>
            <a:r>
              <a:rPr sz="1104"/>
              <a:t>  </a:t>
            </a:r>
            <a:r>
              <a:rPr sz="1196" b="1">
                <a:solidFill>
                  <a:srgbClr val="8B0000"/>
                </a:solidFill>
              </a:rPr>
              <a:t> Actividades </a:t>
            </a:r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8">
            <a:alphaModFix amt="100000"/>
          </a:blip>
          <a:stretch>
            <a:fillRect/>
          </a:stretch>
        </p:blipFill>
        <p:spPr>
          <a:xfrm>
            <a:off x="952476" y="7492313"/>
            <a:ext cx="209544" cy="1982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52476" y="7781924"/>
            <a:ext cx="4657608" cy="72390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333333"/>
                </a:solidFill>
              </a:rPr>
              <a:t> Reparto de caramelos y aleluyas </a:t>
            </a:r>
            <a:r>
              <a:rPr sz="1104"/>
              <a:t>
</a:t>
            </a:r>
            <a:r>
              <a:rPr sz="1076" b="0">
                <a:solidFill>
                  <a:srgbClr val="333333"/>
                </a:solidFill>
              </a:rPr>
              <a:t> Desayuno popular con hogueras </a:t>
            </a:r>
            <a:r>
              <a:rPr sz="1104"/>
              <a:t>
</a:t>
            </a:r>
            <a:r>
              <a:rPr sz="1076" b="0">
                <a:solidFill>
                  <a:srgbClr val="333333"/>
                </a:solidFill>
              </a:rPr>
              <a:t> Adoración al Niño Jesús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86322" y="1409699"/>
            <a:ext cx="19049" cy="7381874"/>
          </a:xfrm>
          <a:prstGeom prst="rect">
            <a:avLst/>
          </a:prstGeom>
          <a:solidFill>
            <a:srgbClr val="E0D5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438739" y="1409699"/>
            <a:ext cx="4943351" cy="3429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B000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B0000"/>
                </a:solidFill>
              </a:rPr>
              <a:t> Bando Real </a:t>
            </a:r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9">
            <a:alphaModFix amt="100000"/>
          </a:blip>
          <a:stretch>
            <a:fillRect/>
          </a:stretch>
        </p:blipFill>
        <p:spPr>
          <a:xfrm>
            <a:off x="8067473" y="1458057"/>
            <a:ext cx="304792" cy="246184"/>
          </a:xfrm>
          <a:prstGeom prst="rect">
            <a:avLst/>
          </a:prstGeom>
        </p:spPr>
      </p:pic>
      <p:pic>
        <p:nvPicPr>
          <p:cNvPr id="25" name="Picture 24" descr="image.jpg"/>
          <p:cNvPicPr>
            <a:picLocks noChangeAspect="1"/>
          </p:cNvPicPr>
          <p:nvPr/>
        </p:nvPicPr>
        <p:blipFill>
          <a:blip r:embed="rId10">
            <a:alphaModFix amt="100000"/>
          </a:blip>
          <a:stretch>
            <a:fillRect/>
          </a:stretch>
        </p:blipFill>
        <p:spPr>
          <a:xfrm>
            <a:off x="6438739" y="1895474"/>
            <a:ext cx="4943351" cy="2095499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6438739" y="4181474"/>
            <a:ext cx="4943351" cy="1247775"/>
          </a:xfrm>
          <a:prstGeom prst="roundRect">
            <a:avLst>
              <a:gd name="adj" fmla="val 1221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6581610" y="4324349"/>
            <a:ext cx="4657608" cy="2381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8B0000"/>
                </a:solidFill>
              </a:rPr>
              <a:t> </a:t>
            </a:r>
            <a:r>
              <a:rPr sz="1104"/>
              <a:t>  </a:t>
            </a:r>
            <a:r>
              <a:rPr sz="1196" b="1">
                <a:solidFill>
                  <a:srgbClr val="8B0000"/>
                </a:solidFill>
              </a:rPr>
              <a:t> Celebración </a:t>
            </a:r>
          </a:p>
        </p:txBody>
      </p:sp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6581610" y="4357558"/>
            <a:ext cx="209544" cy="18123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81610" y="4638674"/>
            <a:ext cx="4657608" cy="62865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333333"/>
                </a:solidFill>
              </a:rPr>
              <a:t> 4 de enero al anochecer 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956" b="0">
                <a:solidFill>
                  <a:srgbClr val="333333"/>
                </a:solidFill>
              </a:rPr>
              <a:t>Desde </a:t>
            </a:r>
            <a:r>
              <a:rPr sz="956" b="1">
                <a:solidFill>
                  <a:srgbClr val="8B0000"/>
                </a:solidFill>
              </a:rPr>
              <a:t>1923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956" b="0">
                <a:solidFill>
                  <a:srgbClr val="333333"/>
                </a:solidFill>
              </a:rPr>
              <a:t>18:30 h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1076" b="0">
                <a:solidFill>
                  <a:srgbClr val="333333"/>
                </a:solidFill>
              </a:rPr>
              <a:t> </a:t>
            </a:r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6581610" y="5007691"/>
            <a:ext cx="171445" cy="13826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7676958" y="5002161"/>
            <a:ext cx="171445" cy="149327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6438739" y="5572125"/>
            <a:ext cx="4943351" cy="1343025"/>
          </a:xfrm>
          <a:prstGeom prst="roundRect">
            <a:avLst>
              <a:gd name="adj" fmla="val 1134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6581610" y="5715000"/>
            <a:ext cx="4657608" cy="2381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8B0000"/>
                </a:solidFill>
              </a:rPr>
              <a:t> </a:t>
            </a:r>
            <a:r>
              <a:rPr sz="1104"/>
              <a:t>  </a:t>
            </a:r>
            <a:r>
              <a:rPr sz="1196" b="1">
                <a:solidFill>
                  <a:srgbClr val="8B0000"/>
                </a:solidFill>
              </a:rPr>
              <a:t> Características </a:t>
            </a:r>
          </a:p>
        </p:txBody>
      </p:sp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11">
            <a:alphaModFix amt="100000"/>
          </a:blip>
          <a:stretch>
            <a:fillRect/>
          </a:stretch>
        </p:blipFill>
        <p:spPr>
          <a:xfrm>
            <a:off x="6581610" y="5748208"/>
            <a:ext cx="209544" cy="18123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581610" y="6029325"/>
            <a:ext cx="4657608" cy="72390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333333"/>
                </a:solidFill>
              </a:rPr>
              <a:t> Embajador declama </a:t>
            </a:r>
            <a:r>
              <a:rPr sz="1076" b="1">
                <a:solidFill>
                  <a:srgbClr val="8B0000"/>
                </a:solidFill>
              </a:rPr>
              <a:t>versos en valenciano</a:t>
            </a:r>
            <a:r>
              <a:rPr sz="1076" b="0">
                <a:solidFill>
                  <a:srgbClr val="333333"/>
                </a:solidFill>
              </a:rPr>
              <a:t> </a:t>
            </a:r>
            <a:r>
              <a:rPr sz="1104"/>
              <a:t>
</a:t>
            </a:r>
            <a:r>
              <a:rPr sz="1076" b="0">
                <a:solidFill>
                  <a:srgbClr val="333333"/>
                </a:solidFill>
              </a:rPr>
              <a:t> Anuncia la llegada de los Reyes Magos </a:t>
            </a:r>
            <a:r>
              <a:rPr sz="1104"/>
              <a:t>
</a:t>
            </a:r>
            <a:r>
              <a:rPr sz="1076" b="0">
                <a:solidFill>
                  <a:srgbClr val="333333"/>
                </a:solidFill>
              </a:rPr>
              <a:t> Burritas con buzones para cartas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438739" y="7058025"/>
            <a:ext cx="4943351" cy="1581149"/>
          </a:xfrm>
          <a:prstGeom prst="roundRect">
            <a:avLst>
              <a:gd name="adj" fmla="val 963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6581610" y="7200900"/>
            <a:ext cx="4657608" cy="2381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8B0000"/>
                </a:solidFill>
              </a:rPr>
              <a:t> </a:t>
            </a:r>
            <a:r>
              <a:rPr sz="1104"/>
              <a:t>  </a:t>
            </a:r>
            <a:r>
              <a:rPr sz="1196" b="1">
                <a:solidFill>
                  <a:srgbClr val="8B0000"/>
                </a:solidFill>
              </a:rPr>
              <a:t> Itinerario </a:t>
            </a:r>
          </a:p>
        </p:txBody>
      </p:sp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2">
            <a:alphaModFix amt="100000"/>
          </a:blip>
          <a:stretch>
            <a:fillRect/>
          </a:stretch>
        </p:blipFill>
        <p:spPr>
          <a:xfrm>
            <a:off x="6581610" y="7242604"/>
            <a:ext cx="209544" cy="16424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581610" y="7515225"/>
            <a:ext cx="4657608" cy="9620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333333"/>
                </a:solidFill>
              </a:rPr>
              <a:t> Inicio: Font Redona </a:t>
            </a:r>
            <a:r>
              <a:rPr sz="1104"/>
              <a:t>
</a:t>
            </a:r>
            <a:r>
              <a:rPr sz="1076" b="0">
                <a:solidFill>
                  <a:srgbClr val="333333"/>
                </a:solidFill>
              </a:rPr>
              <a:t> Recorre: Sant Nicolau, plaça d'Espanya, Sant Llorenç </a:t>
            </a:r>
            <a:r>
              <a:rPr sz="1104"/>
              <a:t>
</a:t>
            </a:r>
            <a:r>
              <a:rPr sz="1076" b="0">
                <a:solidFill>
                  <a:srgbClr val="333333"/>
                </a:solidFill>
              </a:rPr>
              <a:t> Final: Av. País Valencià </a:t>
            </a:r>
            <a:r>
              <a:rPr sz="1104"/>
              <a:t>
</a:t>
            </a:r>
            <a:r>
              <a:rPr sz="1076" b="0">
                <a:solidFill>
                  <a:srgbClr val="333333"/>
                </a:solidFill>
              </a:rPr>
              <a:t> Luces en la montaña simulan el campamento real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5F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123949"/>
          </a:xfrm>
          <a:prstGeom prst="rect">
            <a:avLst/>
          </a:prstGeom>
          <a:solidFill>
            <a:srgbClr val="8B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392" b="1">
                <a:solidFill>
                  <a:srgbClr val="FFD700"/>
                </a:solidFill>
              </a:rPr>
              <a:t>La Cabalgata de Reyes Magos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733" y="714375"/>
            <a:ext cx="761980" cy="28575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66733" y="1409699"/>
            <a:ext cx="3076498" cy="1809749"/>
          </a:xfrm>
          <a:prstGeom prst="roundRect">
            <a:avLst>
              <a:gd name="adj" fmla="val 842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57228" y="1600200"/>
            <a:ext cx="2695507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1315" b="1">
                <a:solidFill>
                  <a:srgbClr val="8B0000"/>
                </a:solidFill>
              </a:rPr>
              <a:t> </a:t>
            </a:r>
            <a:r>
              <a:rPr sz="1104"/>
              <a:t>  </a:t>
            </a:r>
            <a:r>
              <a:rPr sz="1315" b="1">
                <a:solidFill>
                  <a:srgbClr val="8B0000"/>
                </a:solidFill>
              </a:rPr>
              <a:t> Elementos únicos 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857228" y="1639252"/>
            <a:ext cx="228594" cy="188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8" y="1962149"/>
            <a:ext cx="2695507" cy="80010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 Reyes Magos sobre </a:t>
            </a:r>
            <a:r>
              <a:rPr sz="1196" b="1">
                <a:solidFill>
                  <a:srgbClr val="8B0000"/>
                </a:solidFill>
              </a:rPr>
              <a:t>dromedarios</a:t>
            </a:r>
            <a:r>
              <a:rPr sz="1196" b="0">
                <a:solidFill>
                  <a:srgbClr val="333333"/>
                </a:solidFill>
              </a:rPr>
              <a:t> </a:t>
            </a:r>
            <a:r>
              <a:rPr sz="1104"/>
              <a:t>
</a:t>
            </a:r>
            <a:r>
              <a:rPr sz="1196" b="0">
                <a:solidFill>
                  <a:srgbClr val="333333"/>
                </a:solidFill>
              </a:rPr>
              <a:t> </a:t>
            </a:r>
            <a:r>
              <a:rPr sz="1196" b="1">
                <a:solidFill>
                  <a:srgbClr val="8B0000"/>
                </a:solidFill>
              </a:rPr>
              <a:t>Pajes negros</a:t>
            </a:r>
            <a:r>
              <a:rPr sz="1196" b="0">
                <a:solidFill>
                  <a:srgbClr val="333333"/>
                </a:solidFill>
              </a:rPr>
              <a:t> con escaleras </a:t>
            </a:r>
            <a:r>
              <a:rPr sz="1104"/>
              <a:t>
</a:t>
            </a:r>
            <a:r>
              <a:rPr sz="1196" b="0">
                <a:solidFill>
                  <a:srgbClr val="333333"/>
                </a:solidFill>
              </a:rPr>
              <a:t> Orden: Melchor, </a:t>
            </a:r>
            <a:r>
              <a:rPr sz="1196" b="1">
                <a:solidFill>
                  <a:srgbClr val="8B0000"/>
                </a:solidFill>
              </a:rPr>
              <a:t>Baltasar</a:t>
            </a:r>
            <a:r>
              <a:rPr sz="1196" b="0">
                <a:solidFill>
                  <a:srgbClr val="333333"/>
                </a:solidFill>
              </a:rPr>
              <a:t>, Gaspar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33726" y="1409699"/>
            <a:ext cx="3076498" cy="1809749"/>
          </a:xfrm>
          <a:prstGeom prst="roundRect">
            <a:avLst>
              <a:gd name="adj" fmla="val 842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124221" y="1600200"/>
            <a:ext cx="2695507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1315" b="1">
                <a:solidFill>
                  <a:srgbClr val="8B0000"/>
                </a:solidFill>
              </a:rPr>
              <a:t> </a:t>
            </a:r>
            <a:r>
              <a:rPr sz="1104"/>
              <a:t>  </a:t>
            </a:r>
            <a:r>
              <a:rPr sz="1315" b="1">
                <a:solidFill>
                  <a:srgbClr val="8B0000"/>
                </a:solidFill>
              </a:rPr>
              <a:t> Participantes 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4124221" y="1662112"/>
            <a:ext cx="228594" cy="142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24221" y="1962149"/>
            <a:ext cx="2695507" cy="10667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 Más de </a:t>
            </a:r>
            <a:r>
              <a:rPr sz="1196" b="1">
                <a:solidFill>
                  <a:srgbClr val="8B0000"/>
                </a:solidFill>
              </a:rPr>
              <a:t>1.000 alcoyanos</a:t>
            </a:r>
            <a:r>
              <a:rPr sz="1196" b="0">
                <a:solidFill>
                  <a:srgbClr val="333333"/>
                </a:solidFill>
              </a:rPr>
              <a:t> </a:t>
            </a:r>
            <a:r>
              <a:rPr sz="1104"/>
              <a:t>
</a:t>
            </a:r>
            <a:r>
              <a:rPr sz="1196" b="0">
                <a:solidFill>
                  <a:srgbClr val="333333"/>
                </a:solidFill>
              </a:rPr>
              <a:t> Pajes, antorcheros, servidores </a:t>
            </a:r>
            <a:r>
              <a:rPr sz="1104"/>
              <a:t>
</a:t>
            </a:r>
            <a:r>
              <a:rPr sz="1196" b="0">
                <a:solidFill>
                  <a:srgbClr val="333333"/>
                </a:solidFill>
              </a:rPr>
              <a:t> Carros engalanados y carrozas </a:t>
            </a:r>
            <a:r>
              <a:rPr sz="1104"/>
              <a:t>
</a:t>
            </a:r>
            <a:r>
              <a:rPr sz="1196" b="0">
                <a:solidFill>
                  <a:srgbClr val="333333"/>
                </a:solidFill>
              </a:rPr>
              <a:t> Bandas de música locales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6733" y="3409950"/>
            <a:ext cx="3076498" cy="2343150"/>
          </a:xfrm>
          <a:prstGeom prst="roundRect">
            <a:avLst>
              <a:gd name="adj" fmla="val 650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857228" y="3600450"/>
            <a:ext cx="2695507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1315" b="1">
                <a:solidFill>
                  <a:srgbClr val="8B0000"/>
                </a:solidFill>
              </a:rPr>
              <a:t> </a:t>
            </a:r>
            <a:r>
              <a:rPr sz="1104"/>
              <a:t>  </a:t>
            </a:r>
            <a:r>
              <a:rPr sz="1315" b="1">
                <a:solidFill>
                  <a:srgbClr val="8B0000"/>
                </a:solidFill>
              </a:rPr>
              <a:t> Música 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857228" y="3645217"/>
            <a:ext cx="228594" cy="1771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7228" y="3962399"/>
            <a:ext cx="2695507" cy="160020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 Melodías </a:t>
            </a:r>
            <a:r>
              <a:rPr sz="1196" b="1">
                <a:solidFill>
                  <a:srgbClr val="8B0000"/>
                </a:solidFill>
              </a:rPr>
              <a:t>específicas</a:t>
            </a:r>
            <a:r>
              <a:rPr sz="1196" b="0">
                <a:solidFill>
                  <a:srgbClr val="333333"/>
                </a:solidFill>
              </a:rPr>
              <a:t> para la ocasión </a:t>
            </a:r>
            <a:r>
              <a:rPr sz="1104"/>
              <a:t>
</a:t>
            </a:r>
            <a:r>
              <a:rPr sz="1196" b="0">
                <a:solidFill>
                  <a:srgbClr val="333333"/>
                </a:solidFill>
              </a:rPr>
              <a:t> Tres bandas locales: </a:t>
            </a:r>
            <a:r>
              <a:rPr sz="1104"/>
              <a:t>
</a:t>
            </a:r>
            <a:r>
              <a:rPr sz="1196" b="0">
                <a:solidFill>
                  <a:srgbClr val="333333"/>
                </a:solidFill>
              </a:rPr>
              <a:t> • Corporación Musical Primitiva </a:t>
            </a:r>
            <a:r>
              <a:rPr sz="1104"/>
              <a:t>
</a:t>
            </a:r>
            <a:r>
              <a:rPr sz="1196" b="0">
                <a:solidFill>
                  <a:srgbClr val="333333"/>
                </a:solidFill>
              </a:rPr>
              <a:t> • Sociedad Música Nova </a:t>
            </a:r>
            <a:r>
              <a:rPr sz="1104"/>
              <a:t>
</a:t>
            </a:r>
            <a:r>
              <a:rPr sz="1196" b="0">
                <a:solidFill>
                  <a:srgbClr val="333333"/>
                </a:solidFill>
              </a:rPr>
              <a:t> • Unión Musical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933726" y="3409950"/>
            <a:ext cx="3076498" cy="2343150"/>
          </a:xfrm>
          <a:prstGeom prst="roundRect">
            <a:avLst>
              <a:gd name="adj" fmla="val 650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124221" y="3600450"/>
            <a:ext cx="2695507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1315" b="1">
                <a:solidFill>
                  <a:srgbClr val="8B0000"/>
                </a:solidFill>
              </a:rPr>
              <a:t> </a:t>
            </a:r>
            <a:r>
              <a:rPr sz="1104"/>
              <a:t>  </a:t>
            </a:r>
            <a:r>
              <a:rPr sz="1315" b="1">
                <a:solidFill>
                  <a:srgbClr val="8B0000"/>
                </a:solidFill>
              </a:rPr>
              <a:t> Horario </a:t>
            </a: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4124221" y="3636645"/>
            <a:ext cx="228594" cy="19430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24221" y="3962399"/>
            <a:ext cx="2695507" cy="10667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 Inicio: </a:t>
            </a:r>
            <a:r>
              <a:rPr sz="1196" b="1">
                <a:solidFill>
                  <a:srgbClr val="8B0000"/>
                </a:solidFill>
              </a:rPr>
              <a:t>18:00 h</a:t>
            </a:r>
            <a:r>
              <a:rPr sz="1196" b="0">
                <a:solidFill>
                  <a:srgbClr val="333333"/>
                </a:solidFill>
              </a:rPr>
              <a:t> </a:t>
            </a:r>
            <a:r>
              <a:rPr sz="1104"/>
              <a:t>
</a:t>
            </a:r>
            <a:r>
              <a:rPr sz="1196" b="0">
                <a:solidFill>
                  <a:srgbClr val="333333"/>
                </a:solidFill>
              </a:rPr>
              <a:t> Avda. Elche, Camí, Sant Nicolau </a:t>
            </a:r>
            <a:r>
              <a:rPr sz="1104"/>
              <a:t>
</a:t>
            </a:r>
            <a:r>
              <a:rPr sz="1196" b="0">
                <a:solidFill>
                  <a:srgbClr val="333333"/>
                </a:solidFill>
              </a:rPr>
              <a:t> Adoración: </a:t>
            </a:r>
            <a:r>
              <a:rPr sz="1196" b="1">
                <a:solidFill>
                  <a:srgbClr val="8B0000"/>
                </a:solidFill>
              </a:rPr>
              <a:t>20:00 h</a:t>
            </a:r>
            <a:r>
              <a:rPr sz="1196" b="0">
                <a:solidFill>
                  <a:srgbClr val="333333"/>
                </a:solidFill>
              </a:rPr>
              <a:t> </a:t>
            </a:r>
            <a:r>
              <a:rPr sz="1104"/>
              <a:t>
</a:t>
            </a:r>
            <a:r>
              <a:rPr sz="1196" b="0">
                <a:solidFill>
                  <a:srgbClr val="333333"/>
                </a:solidFill>
              </a:rPr>
              <a:t> Final: 22:00 h (Av. País Valencià)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66733" y="5943600"/>
            <a:ext cx="6343491" cy="2314575"/>
          </a:xfrm>
          <a:prstGeom prst="roundRect">
            <a:avLst>
              <a:gd name="adj" fmla="val 6584"/>
            </a:avLst>
          </a:prstGeom>
          <a:solidFill>
            <a:srgbClr val="F1E6D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857228" y="6134100"/>
            <a:ext cx="5962500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315" b="1">
                <a:solidFill>
                  <a:srgbClr val="8B0000"/>
                </a:solidFill>
              </a:rPr>
              <a:t> </a:t>
            </a:r>
            <a:r>
              <a:rPr sz="1104"/>
              <a:t>  </a:t>
            </a:r>
            <a:r>
              <a:rPr sz="1315" b="1">
                <a:solidFill>
                  <a:srgbClr val="8B0000"/>
                </a:solidFill>
              </a:rPr>
              <a:t> Momentos destacados </a:t>
            </a:r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857228" y="6158865"/>
            <a:ext cx="228594" cy="217170"/>
          </a:xfrm>
          <a:prstGeom prst="rect">
            <a:avLst/>
          </a:prstGeom>
        </p:spPr>
      </p:pic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7">
            <a:alphaModFix amt="100000"/>
          </a:blip>
          <a:stretch>
            <a:fillRect/>
          </a:stretch>
        </p:blipFill>
        <p:spPr>
          <a:xfrm>
            <a:off x="857228" y="6553480"/>
            <a:ext cx="190495" cy="1708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42971" y="6543675"/>
            <a:ext cx="2571685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 </a:t>
            </a:r>
            <a:r>
              <a:rPr sz="1196" b="1">
                <a:solidFill>
                  <a:srgbClr val="8B0000"/>
                </a:solidFill>
              </a:rPr>
              <a:t>Adoración</a:t>
            </a:r>
            <a:r>
              <a:rPr sz="1196" b="0">
                <a:solidFill>
                  <a:srgbClr val="333333"/>
                </a:solidFill>
              </a:rPr>
              <a:t> en la plaza de España </a:t>
            </a:r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8">
            <a:alphaModFix amt="100000"/>
          </a:blip>
          <a:stretch>
            <a:fillRect/>
          </a:stretch>
        </p:blipFill>
        <p:spPr>
          <a:xfrm>
            <a:off x="857228" y="6944285"/>
            <a:ext cx="190495" cy="15127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42971" y="6924674"/>
            <a:ext cx="2933626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 Interpretación del </a:t>
            </a:r>
            <a:r>
              <a:rPr sz="1196" b="1">
                <a:solidFill>
                  <a:srgbClr val="8B0000"/>
                </a:solidFill>
              </a:rPr>
              <a:t>Aleluya de Händel</a:t>
            </a:r>
            <a:r>
              <a:rPr sz="1196" b="0">
                <a:solidFill>
                  <a:srgbClr val="333333"/>
                </a:solidFill>
              </a:rPr>
              <a:t> </a:t>
            </a:r>
          </a:p>
        </p:txBody>
      </p:sp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9">
            <a:alphaModFix amt="100000"/>
          </a:blip>
          <a:stretch>
            <a:fillRect/>
          </a:stretch>
        </p:blipFill>
        <p:spPr>
          <a:xfrm>
            <a:off x="857228" y="7315480"/>
            <a:ext cx="190495" cy="1708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42971" y="7305675"/>
            <a:ext cx="2314517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 Castillo de </a:t>
            </a:r>
            <a:r>
              <a:rPr sz="1196" b="1">
                <a:solidFill>
                  <a:srgbClr val="8B0000"/>
                </a:solidFill>
              </a:rPr>
              <a:t>fuegos artificiales</a:t>
            </a:r>
            <a:r>
              <a:rPr sz="1196" b="0">
                <a:solidFill>
                  <a:srgbClr val="333333"/>
                </a:solidFill>
              </a:rPr>
              <a:t> </a:t>
            </a:r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10">
            <a:alphaModFix amt="100000"/>
          </a:blip>
          <a:stretch>
            <a:fillRect/>
          </a:stretch>
        </p:blipFill>
        <p:spPr>
          <a:xfrm>
            <a:off x="857228" y="7703483"/>
            <a:ext cx="190495" cy="1568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142971" y="7686675"/>
            <a:ext cx="2724081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Entrega de regalos en los balcones</a:t>
            </a:r>
          </a:p>
        </p:txBody>
      </p:sp>
      <p:pic>
        <p:nvPicPr>
          <p:cNvPr id="32" name="Picture 31" descr="image.jpg"/>
          <p:cNvPicPr>
            <a:picLocks noChangeAspect="1"/>
          </p:cNvPicPr>
          <p:nvPr/>
        </p:nvPicPr>
        <p:blipFill>
          <a:blip r:embed="rId11">
            <a:alphaModFix amt="100000"/>
          </a:blip>
          <a:stretch>
            <a:fillRect/>
          </a:stretch>
        </p:blipFill>
        <p:spPr>
          <a:xfrm>
            <a:off x="7295967" y="1409699"/>
            <a:ext cx="4228994" cy="285750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7295967" y="4457700"/>
            <a:ext cx="4228994" cy="3609975"/>
          </a:xfrm>
          <a:prstGeom prst="roundRect">
            <a:avLst>
              <a:gd name="adj" fmla="val 422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7486462" y="4648200"/>
            <a:ext cx="3848003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315" b="1">
                <a:solidFill>
                  <a:srgbClr val="8B0000"/>
                </a:solidFill>
              </a:rPr>
              <a:t> </a:t>
            </a:r>
            <a:r>
              <a:rPr sz="1104"/>
              <a:t>  </a:t>
            </a:r>
            <a:r>
              <a:rPr sz="1315" b="1">
                <a:solidFill>
                  <a:srgbClr val="8B0000"/>
                </a:solidFill>
              </a:rPr>
              <a:t> Recorrido actual </a:t>
            </a:r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12">
            <a:alphaModFix amt="100000"/>
          </a:blip>
          <a:stretch>
            <a:fillRect/>
          </a:stretch>
        </p:blipFill>
        <p:spPr>
          <a:xfrm>
            <a:off x="7486462" y="4692967"/>
            <a:ext cx="228594" cy="177164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7486462" y="5057775"/>
            <a:ext cx="266693" cy="266699"/>
          </a:xfrm>
          <a:prstGeom prst="roundRect">
            <a:avLst>
              <a:gd name="adj" fmla="val 50000"/>
            </a:avLst>
          </a:prstGeom>
          <a:solidFill>
            <a:srgbClr val="8B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7486462" y="5057775"/>
            <a:ext cx="266693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67453" y="5057775"/>
            <a:ext cx="1523961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 </a:t>
            </a:r>
            <a:r>
              <a:rPr sz="1196" b="1">
                <a:solidFill>
                  <a:srgbClr val="8B0000"/>
                </a:solidFill>
              </a:rPr>
              <a:t>Avda. Elche</a:t>
            </a:r>
            <a:r>
              <a:rPr sz="1196" b="0">
                <a:solidFill>
                  <a:srgbClr val="333333"/>
                </a:solidFill>
              </a:rPr>
              <a:t> (inicio)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486462" y="5438774"/>
            <a:ext cx="266693" cy="266699"/>
          </a:xfrm>
          <a:prstGeom prst="roundRect">
            <a:avLst>
              <a:gd name="adj" fmla="val 50000"/>
            </a:avLst>
          </a:prstGeom>
          <a:solidFill>
            <a:srgbClr val="8B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" name="TextBox 39"/>
          <p:cNvSpPr txBox="1"/>
          <p:nvPr/>
        </p:nvSpPr>
        <p:spPr>
          <a:xfrm>
            <a:off x="7486462" y="5438774"/>
            <a:ext cx="266693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67453" y="5448300"/>
            <a:ext cx="609584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8B0000"/>
                </a:solidFill>
              </a:rPr>
              <a:t>El Camí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486462" y="5819775"/>
            <a:ext cx="266693" cy="266699"/>
          </a:xfrm>
          <a:prstGeom prst="roundRect">
            <a:avLst>
              <a:gd name="adj" fmla="val 50000"/>
            </a:avLst>
          </a:prstGeom>
          <a:solidFill>
            <a:srgbClr val="8B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TextBox 42"/>
          <p:cNvSpPr txBox="1"/>
          <p:nvPr/>
        </p:nvSpPr>
        <p:spPr>
          <a:xfrm>
            <a:off x="7486462" y="5819775"/>
            <a:ext cx="266693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67453" y="5819775"/>
            <a:ext cx="2647883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 </a:t>
            </a:r>
            <a:r>
              <a:rPr sz="1196" b="1">
                <a:solidFill>
                  <a:srgbClr val="8B0000"/>
                </a:solidFill>
              </a:rPr>
              <a:t>Sant Nicolau</a:t>
            </a:r>
            <a:r>
              <a:rPr sz="1196" b="0">
                <a:solidFill>
                  <a:srgbClr val="333333"/>
                </a:solidFill>
              </a:rPr>
              <a:t> (entrega de regalos)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486462" y="6200775"/>
            <a:ext cx="266693" cy="266699"/>
          </a:xfrm>
          <a:prstGeom prst="roundRect">
            <a:avLst>
              <a:gd name="adj" fmla="val 50000"/>
            </a:avLst>
          </a:prstGeom>
          <a:solidFill>
            <a:srgbClr val="8B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" name="TextBox 45"/>
          <p:cNvSpPr txBox="1"/>
          <p:nvPr/>
        </p:nvSpPr>
        <p:spPr>
          <a:xfrm>
            <a:off x="7486462" y="6200775"/>
            <a:ext cx="266693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67453" y="6200775"/>
            <a:ext cx="2285942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 </a:t>
            </a:r>
            <a:r>
              <a:rPr sz="1196" b="1">
                <a:solidFill>
                  <a:srgbClr val="8B0000"/>
                </a:solidFill>
              </a:rPr>
              <a:t>Plaça d'Espanya</a:t>
            </a:r>
            <a:r>
              <a:rPr sz="1196" b="0">
                <a:solidFill>
                  <a:srgbClr val="333333"/>
                </a:solidFill>
              </a:rPr>
              <a:t> (adoración)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486462" y="6581774"/>
            <a:ext cx="266693" cy="266699"/>
          </a:xfrm>
          <a:prstGeom prst="roundRect">
            <a:avLst>
              <a:gd name="adj" fmla="val 50000"/>
            </a:avLst>
          </a:prstGeom>
          <a:solidFill>
            <a:srgbClr val="8B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7486462" y="6581774"/>
            <a:ext cx="266693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67453" y="6591300"/>
            <a:ext cx="1028674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8B0000"/>
                </a:solidFill>
              </a:rPr>
              <a:t>Sant Llorenç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486462" y="6962775"/>
            <a:ext cx="266693" cy="266699"/>
          </a:xfrm>
          <a:prstGeom prst="roundRect">
            <a:avLst>
              <a:gd name="adj" fmla="val 50000"/>
            </a:avLst>
          </a:prstGeom>
          <a:solidFill>
            <a:srgbClr val="8B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" name="TextBox 51"/>
          <p:cNvSpPr txBox="1"/>
          <p:nvPr/>
        </p:nvSpPr>
        <p:spPr>
          <a:xfrm>
            <a:off x="7486462" y="6962775"/>
            <a:ext cx="266693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67453" y="6962775"/>
            <a:ext cx="1838279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 </a:t>
            </a:r>
            <a:r>
              <a:rPr sz="1196" b="1">
                <a:solidFill>
                  <a:srgbClr val="8B0000"/>
                </a:solidFill>
              </a:rPr>
              <a:t>Av. País Valencià</a:t>
            </a:r>
            <a:r>
              <a:rPr sz="1196" b="0">
                <a:solidFill>
                  <a:srgbClr val="333333"/>
                </a:solidFill>
              </a:rPr>
              <a:t> (final)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5F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123949"/>
          </a:xfrm>
          <a:prstGeom prst="rect">
            <a:avLst/>
          </a:prstGeom>
          <a:solidFill>
            <a:srgbClr val="8B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392" b="1">
                <a:solidFill>
                  <a:srgbClr val="FFD700"/>
                </a:solidFill>
              </a:rPr>
              <a:t>Reconocimiento y Patrimonio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733" y="714375"/>
            <a:ext cx="761980" cy="28575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66733" y="1409699"/>
            <a:ext cx="10858228" cy="3467100"/>
          </a:xfrm>
          <a:prstGeom prst="roundRect">
            <a:avLst>
              <a:gd name="adj" fmla="val 659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66733" y="1409699"/>
            <a:ext cx="10858228" cy="600075"/>
          </a:xfrm>
          <a:prstGeom prst="rect">
            <a:avLst/>
          </a:prstGeom>
          <a:solidFill>
            <a:srgbClr val="8B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904852" y="1585546"/>
            <a:ext cx="304792" cy="257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2516" y="1552574"/>
            <a:ext cx="3695607" cy="31432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554" b="1">
                <a:solidFill>
                  <a:srgbClr val="FFFFFF"/>
                </a:solidFill>
              </a:rPr>
              <a:t>Fiesta de Interés Turístico Nacional</a:t>
            </a:r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904852" y="2282666"/>
            <a:ext cx="228594" cy="1971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6318" y="2247899"/>
            <a:ext cx="2628834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0000"/>
                </a:solidFill>
              </a:rPr>
              <a:t> Declarada en </a:t>
            </a:r>
            <a:r>
              <a:rPr sz="1196" b="1">
                <a:solidFill>
                  <a:srgbClr val="8B0000"/>
                </a:solidFill>
              </a:rPr>
              <a:t>noviembre de 2001</a:t>
            </a:r>
            <a:r>
              <a:rPr sz="1196" b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904852" y="2741295"/>
            <a:ext cx="228594" cy="194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76318" y="2705099"/>
            <a:ext cx="3467013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0000"/>
                </a:solidFill>
              </a:rPr>
              <a:t> Reconocimiento por el </a:t>
            </a:r>
            <a:r>
              <a:rPr sz="1196" b="1">
                <a:solidFill>
                  <a:srgbClr val="8B0000"/>
                </a:solidFill>
              </a:rPr>
              <a:t>Gobierno de España</a:t>
            </a:r>
            <a:r>
              <a:rPr sz="1196" b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904852" y="3218497"/>
            <a:ext cx="228594" cy="154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76318" y="3162299"/>
            <a:ext cx="2847903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0000"/>
                </a:solidFill>
              </a:rPr>
              <a:t>Promoción turística a nivel nacional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904852" y="3655695"/>
            <a:ext cx="228594" cy="1943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76318" y="3619499"/>
            <a:ext cx="2724081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0000"/>
                </a:solidFill>
              </a:rPr>
              <a:t>Impulso económico para la ciudad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172145" y="2400300"/>
            <a:ext cx="3724181" cy="2095499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666733" y="5162550"/>
            <a:ext cx="10858228" cy="3467100"/>
          </a:xfrm>
          <a:prstGeom prst="roundRect">
            <a:avLst>
              <a:gd name="adj" fmla="val 659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66733" y="5162550"/>
            <a:ext cx="10858228" cy="600075"/>
          </a:xfrm>
          <a:prstGeom prst="rect">
            <a:avLst/>
          </a:prstGeom>
          <a:solidFill>
            <a:srgbClr val="8B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8">
            <a:alphaModFix amt="100000"/>
          </a:blip>
          <a:stretch>
            <a:fillRect/>
          </a:stretch>
        </p:blipFill>
        <p:spPr>
          <a:xfrm>
            <a:off x="904852" y="5332534"/>
            <a:ext cx="304792" cy="2696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52516" y="5305425"/>
            <a:ext cx="3057448" cy="31432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554" b="1">
                <a:solidFill>
                  <a:srgbClr val="FFFFFF"/>
                </a:solidFill>
              </a:rPr>
              <a:t>Bien de Interés Cultural (BIC)</a:t>
            </a:r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904852" y="6035516"/>
            <a:ext cx="228594" cy="1971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76318" y="6000750"/>
            <a:ext cx="3000299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0000"/>
                </a:solidFill>
              </a:rPr>
              <a:t> Declarado el </a:t>
            </a:r>
            <a:r>
              <a:rPr sz="1196" b="1">
                <a:solidFill>
                  <a:srgbClr val="8B0000"/>
                </a:solidFill>
              </a:rPr>
              <a:t>23 de diciembre de 2011</a:t>
            </a:r>
            <a:r>
              <a:rPr sz="1196" b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9">
            <a:alphaModFix amt="100000"/>
          </a:blip>
          <a:stretch>
            <a:fillRect/>
          </a:stretch>
        </p:blipFill>
        <p:spPr>
          <a:xfrm>
            <a:off x="904852" y="6488430"/>
            <a:ext cx="228594" cy="20573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76318" y="6457950"/>
            <a:ext cx="3676558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0000"/>
                </a:solidFill>
              </a:rPr>
              <a:t> Reconocimiento por la </a:t>
            </a:r>
            <a:r>
              <a:rPr sz="1196" b="1">
                <a:solidFill>
                  <a:srgbClr val="8B0000"/>
                </a:solidFill>
              </a:rPr>
              <a:t>Generalitat Valenciana</a:t>
            </a:r>
            <a:r>
              <a:rPr sz="1196" b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10">
            <a:alphaModFix amt="100000"/>
          </a:blip>
          <a:stretch>
            <a:fillRect/>
          </a:stretch>
        </p:blipFill>
        <p:spPr>
          <a:xfrm>
            <a:off x="904852" y="6939915"/>
            <a:ext cx="228594" cy="21717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76318" y="6915150"/>
            <a:ext cx="2466913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0000"/>
                </a:solidFill>
              </a:rPr>
              <a:t>Protección legal y preservación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04852" y="7372350"/>
            <a:ext cx="5638659" cy="1323974"/>
          </a:xfrm>
          <a:prstGeom prst="roundRect">
            <a:avLst>
              <a:gd name="adj" fmla="val 0"/>
            </a:avLst>
          </a:prstGeom>
          <a:solidFill>
            <a:srgbClr val="F1E6D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Round Same Side Corner Rectangle 28"/>
          <p:cNvSpPr/>
          <p:nvPr/>
        </p:nvSpPr>
        <p:spPr>
          <a:xfrm rot="16200000">
            <a:off x="308905" y="7968297"/>
            <a:ext cx="1323974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1133446" y="7515225"/>
            <a:ext cx="5219569" cy="2381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8B0000"/>
                </a:solidFill>
              </a:rPr>
              <a:t> </a:t>
            </a:r>
            <a:r>
              <a:rPr sz="1104"/>
              <a:t>  </a:t>
            </a:r>
            <a:r>
              <a:rPr sz="1196" b="1">
                <a:solidFill>
                  <a:srgbClr val="8B0000"/>
                </a:solidFill>
              </a:rPr>
              <a:t> Peculiaridad reconocida </a:t>
            </a:r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11">
            <a:alphaModFix amt="100000"/>
          </a:blip>
          <a:stretch>
            <a:fillRect/>
          </a:stretch>
        </p:blipFill>
        <p:spPr>
          <a:xfrm>
            <a:off x="1133446" y="7548433"/>
            <a:ext cx="209544" cy="18123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133446" y="7829550"/>
            <a:ext cx="5219569" cy="72390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333333"/>
                </a:solidFill>
              </a:rPr>
              <a:t> El BIC incluye el reconocimiento del orden particular del desfile: </a:t>
            </a:r>
            <a:r>
              <a:rPr sz="1076" b="1">
                <a:solidFill>
                  <a:srgbClr val="8B0000"/>
                </a:solidFill>
              </a:rPr>
              <a:t>Melchor, Baltasar y Gaspar</a:t>
            </a:r>
            <a:r>
              <a:rPr sz="1076" b="0">
                <a:solidFill>
                  <a:srgbClr val="333333"/>
                </a:solidFill>
              </a:rPr>
              <a:t>, siendo Baltasar (el rey negro) situado en la posición intermedia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267493" y="6305550"/>
            <a:ext cx="1533486" cy="2095499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5F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123949"/>
          </a:xfrm>
          <a:prstGeom prst="rect">
            <a:avLst/>
          </a:prstGeom>
          <a:solidFill>
            <a:srgbClr val="8B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392" b="1">
                <a:solidFill>
                  <a:srgbClr val="FFD700"/>
                </a:solidFill>
              </a:rPr>
              <a:t>Conclusión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733" y="714375"/>
            <a:ext cx="761980" cy="28575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66733" y="1409699"/>
            <a:ext cx="6343491" cy="3248024"/>
          </a:xfrm>
          <a:prstGeom prst="roundRect">
            <a:avLst>
              <a:gd name="adj" fmla="val 703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04852" y="1647825"/>
            <a:ext cx="5867253" cy="314325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554" b="1">
                <a:solidFill>
                  <a:srgbClr val="8B0000"/>
                </a:solidFill>
              </a:rPr>
              <a:t> </a:t>
            </a:r>
            <a:r>
              <a:rPr sz="1104"/>
              <a:t>  </a:t>
            </a:r>
            <a:r>
              <a:rPr sz="1554" b="1">
                <a:solidFill>
                  <a:srgbClr val="8B0000"/>
                </a:solidFill>
              </a:rPr>
              <a:t> Importancia Cultural y Turística 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904852" y="1685096"/>
            <a:ext cx="266693" cy="2493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04852" y="2105024"/>
            <a:ext cx="2838379" cy="819149"/>
          </a:xfrm>
          <a:prstGeom prst="roundRect">
            <a:avLst>
              <a:gd name="adj" fmla="val 18604"/>
            </a:avLst>
          </a:prstGeom>
          <a:solidFill>
            <a:srgbClr val="F9F5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1047723" y="2284095"/>
            <a:ext cx="228594" cy="1943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0615" y="2247899"/>
            <a:ext cx="2209744" cy="5333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0000"/>
                </a:solidFill>
              </a:rPr>
              <a:t> </a:t>
            </a:r>
            <a:r>
              <a:rPr sz="1196" b="1">
                <a:solidFill>
                  <a:srgbClr val="8B0000"/>
                </a:solidFill>
              </a:rPr>
              <a:t>Patrimonio cultural</a:t>
            </a:r>
            <a:r>
              <a:rPr sz="1196" b="0">
                <a:solidFill>
                  <a:srgbClr val="000000"/>
                </a:solidFill>
              </a:rPr>
              <a:t> inmaterial de España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33726" y="2105024"/>
            <a:ext cx="2838379" cy="819149"/>
          </a:xfrm>
          <a:prstGeom prst="roundRect">
            <a:avLst>
              <a:gd name="adj" fmla="val 18604"/>
            </a:avLst>
          </a:prstGeom>
          <a:solidFill>
            <a:srgbClr val="F9F5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4076598" y="2294096"/>
            <a:ext cx="228594" cy="1743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19489" y="2247899"/>
            <a:ext cx="2209744" cy="5333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0000"/>
                </a:solidFill>
              </a:rPr>
              <a:t> Atractivo </a:t>
            </a:r>
            <a:r>
              <a:rPr sz="1196" b="1">
                <a:solidFill>
                  <a:srgbClr val="8B0000"/>
                </a:solidFill>
              </a:rPr>
              <a:t>turístico</a:t>
            </a:r>
            <a:r>
              <a:rPr sz="1196" b="0">
                <a:solidFill>
                  <a:srgbClr val="000000"/>
                </a:solidFill>
              </a:rPr>
              <a:t> nacional e internacional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04852" y="3114675"/>
            <a:ext cx="2838379" cy="819149"/>
          </a:xfrm>
          <a:prstGeom prst="roundRect">
            <a:avLst>
              <a:gd name="adj" fmla="val 18604"/>
            </a:avLst>
          </a:prstGeom>
          <a:solidFill>
            <a:srgbClr val="F9F5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1047723" y="3302317"/>
            <a:ext cx="228594" cy="1771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90615" y="3257550"/>
            <a:ext cx="2209744" cy="5333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0000"/>
                </a:solidFill>
              </a:rPr>
              <a:t> Tradición </a:t>
            </a:r>
            <a:r>
              <a:rPr sz="1196" b="1">
                <a:solidFill>
                  <a:srgbClr val="8B0000"/>
                </a:solidFill>
              </a:rPr>
              <a:t>viva</a:t>
            </a:r>
            <a:r>
              <a:rPr sz="1196" b="0">
                <a:solidFill>
                  <a:srgbClr val="000000"/>
                </a:solidFill>
              </a:rPr>
              <a:t> de más de 150 años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933726" y="3114675"/>
            <a:ext cx="2838379" cy="819149"/>
          </a:xfrm>
          <a:prstGeom prst="roundRect">
            <a:avLst>
              <a:gd name="adj" fmla="val 18604"/>
            </a:avLst>
          </a:prstGeom>
          <a:solidFill>
            <a:srgbClr val="F9F5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4076598" y="3308032"/>
            <a:ext cx="228594" cy="1657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19489" y="3257550"/>
            <a:ext cx="2209744" cy="5333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0000"/>
                </a:solidFill>
              </a:rPr>
              <a:t> Elemento </a:t>
            </a:r>
            <a:r>
              <a:rPr sz="1196" b="1">
                <a:solidFill>
                  <a:srgbClr val="8B0000"/>
                </a:solidFill>
              </a:rPr>
              <a:t>identitario</a:t>
            </a:r>
            <a:r>
              <a:rPr sz="1196" b="0">
                <a:solidFill>
                  <a:srgbClr val="000000"/>
                </a:solidFill>
              </a:rPr>
              <a:t> de Alcoy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6733" y="4895849"/>
            <a:ext cx="6343491" cy="2152650"/>
          </a:xfrm>
          <a:prstGeom prst="roundRect">
            <a:avLst>
              <a:gd name="adj" fmla="val 1061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904852" y="5133975"/>
            <a:ext cx="5867253" cy="314325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554" b="1">
                <a:solidFill>
                  <a:srgbClr val="8B0000"/>
                </a:solidFill>
              </a:rPr>
              <a:t> </a:t>
            </a:r>
            <a:r>
              <a:rPr sz="1104"/>
              <a:t>  </a:t>
            </a:r>
            <a:r>
              <a:rPr sz="1554" b="1">
                <a:solidFill>
                  <a:srgbClr val="8B0000"/>
                </a:solidFill>
              </a:rPr>
              <a:t> Trilogía Navideña de Alcoy </a:t>
            </a:r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7">
            <a:alphaModFix amt="100000"/>
          </a:blip>
          <a:stretch>
            <a:fillRect/>
          </a:stretch>
        </p:blipFill>
        <p:spPr>
          <a:xfrm>
            <a:off x="904852" y="5211831"/>
            <a:ext cx="266693" cy="168136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904852" y="5591175"/>
            <a:ext cx="1857328" cy="1219200"/>
          </a:xfrm>
          <a:prstGeom prst="roundRect">
            <a:avLst>
              <a:gd name="adj" fmla="val 12500"/>
            </a:avLst>
          </a:prstGeom>
          <a:solidFill>
            <a:srgbClr val="F9F5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8">
            <a:alphaModFix amt="100000"/>
          </a:blip>
          <a:stretch>
            <a:fillRect/>
          </a:stretch>
        </p:blipFill>
        <p:spPr>
          <a:xfrm>
            <a:off x="1685882" y="5763357"/>
            <a:ext cx="304792" cy="24618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7723" y="6134100"/>
            <a:ext cx="1571585" cy="2381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8B0000"/>
                </a:solidFill>
              </a:rPr>
              <a:t>Tirisiti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7723" y="6448425"/>
            <a:ext cx="1571585" cy="21907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333333"/>
                </a:solidFill>
              </a:rPr>
              <a:t>Teatro de marionetas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05052" y="5591175"/>
            <a:ext cx="1857328" cy="1219200"/>
          </a:xfrm>
          <a:prstGeom prst="roundRect">
            <a:avLst>
              <a:gd name="adj" fmla="val 12500"/>
            </a:avLst>
          </a:prstGeom>
          <a:solidFill>
            <a:srgbClr val="F9F5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9">
            <a:alphaModFix amt="100000"/>
          </a:blip>
          <a:stretch>
            <a:fillRect/>
          </a:stretch>
        </p:blipFill>
        <p:spPr>
          <a:xfrm>
            <a:off x="3686082" y="5769219"/>
            <a:ext cx="304792" cy="23446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047923" y="6134100"/>
            <a:ext cx="1571585" cy="2381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8B0000"/>
                </a:solidFill>
              </a:rPr>
              <a:t>Les Pastoretes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7923" y="6448425"/>
            <a:ext cx="1571585" cy="21907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333333"/>
                </a:solidFill>
              </a:rPr>
              <a:t>Cabalgata infantil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914777" y="5591175"/>
            <a:ext cx="1857328" cy="1219200"/>
          </a:xfrm>
          <a:prstGeom prst="roundRect">
            <a:avLst>
              <a:gd name="adj" fmla="val 12500"/>
            </a:avLst>
          </a:prstGeom>
          <a:solidFill>
            <a:srgbClr val="F9F5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image.png"/>
          <p:cNvPicPr>
            <a:picLocks noChangeAspect="1"/>
          </p:cNvPicPr>
          <p:nvPr/>
        </p:nvPicPr>
        <p:blipFill>
          <a:blip r:embed="rId10">
            <a:alphaModFix amt="100000"/>
          </a:blip>
          <a:stretch>
            <a:fillRect/>
          </a:stretch>
        </p:blipFill>
        <p:spPr>
          <a:xfrm>
            <a:off x="5686282" y="5763357"/>
            <a:ext cx="304792" cy="2461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057648" y="6134100"/>
            <a:ext cx="1571585" cy="2381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8B0000"/>
                </a:solidFill>
              </a:rPr>
              <a:t>Bando Real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57648" y="6448425"/>
            <a:ext cx="1571585" cy="21907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333333"/>
                </a:solidFill>
              </a:rPr>
              <a:t>Anuncio de los Reyes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66733" y="7286625"/>
            <a:ext cx="6343491" cy="1552574"/>
          </a:xfrm>
          <a:prstGeom prst="roundRect">
            <a:avLst>
              <a:gd name="adj" fmla="val 0"/>
            </a:avLst>
          </a:prstGeom>
          <a:solidFill>
            <a:srgbClr val="F1E6D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Round Same Side Corner Rectangle 35"/>
          <p:cNvSpPr/>
          <p:nvPr/>
        </p:nvSpPr>
        <p:spPr>
          <a:xfrm rot="16200000">
            <a:off x="-43514" y="7996872"/>
            <a:ext cx="1552574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895327" y="7477124"/>
            <a:ext cx="5924401" cy="85725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0">
                <a:solidFill>
                  <a:srgbClr val="333333"/>
                </a:solidFill>
              </a:rPr>
              <a:t>"La Cabalgata de Reyes Magos de Alcoy es la proclamación de la ilusión de los niños hecha realidad, una celebración que forma parte esencial de nuestra identidad cultural."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95327" y="8429625"/>
            <a:ext cx="5924401" cy="21907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8B0000"/>
                </a:solidFill>
              </a:rPr>
              <a:t>— Consejo de la Generalidad Valenciana</a:t>
            </a:r>
          </a:p>
        </p:txBody>
      </p:sp>
      <p:pic>
        <p:nvPicPr>
          <p:cNvPr id="39" name="Picture 38" descr="image.jpg"/>
          <p:cNvPicPr>
            <a:picLocks noChangeAspect="1"/>
          </p:cNvPicPr>
          <p:nvPr/>
        </p:nvPicPr>
        <p:blipFill>
          <a:blip r:embed="rId11">
            <a:alphaModFix amt="100000"/>
          </a:blip>
          <a:stretch>
            <a:fillRect/>
          </a:stretch>
        </p:blipFill>
        <p:spPr>
          <a:xfrm>
            <a:off x="7295967" y="1409699"/>
            <a:ext cx="4228994" cy="3047999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7295967" y="4695824"/>
            <a:ext cx="4228994" cy="3905249"/>
          </a:xfrm>
          <a:prstGeom prst="roundRect">
            <a:avLst>
              <a:gd name="adj" fmla="val 585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7534086" y="4933950"/>
            <a:ext cx="3752756" cy="314325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554" b="1">
                <a:solidFill>
                  <a:srgbClr val="8B0000"/>
                </a:solidFill>
              </a:rPr>
              <a:t> </a:t>
            </a:r>
            <a:r>
              <a:rPr sz="1104"/>
              <a:t>  </a:t>
            </a:r>
            <a:r>
              <a:rPr sz="1554" b="1">
                <a:solidFill>
                  <a:srgbClr val="8B0000"/>
                </a:solidFill>
              </a:rPr>
              <a:t> Impacto </a:t>
            </a:r>
          </a:p>
        </p:txBody>
      </p:sp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2">
            <a:alphaModFix amt="100000"/>
          </a:blip>
          <a:stretch>
            <a:fillRect/>
          </a:stretch>
        </p:blipFill>
        <p:spPr>
          <a:xfrm>
            <a:off x="7534086" y="4986337"/>
            <a:ext cx="266693" cy="200025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7534086" y="5391150"/>
            <a:ext cx="3752756" cy="552450"/>
          </a:xfrm>
          <a:prstGeom prst="roundRect">
            <a:avLst>
              <a:gd name="adj" fmla="val 27586"/>
            </a:avLst>
          </a:prstGeom>
          <a:solidFill>
            <a:srgbClr val="F9F5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3">
            <a:alphaModFix amt="100000"/>
          </a:blip>
          <a:stretch>
            <a:fillRect/>
          </a:stretch>
        </p:blipFill>
        <p:spPr>
          <a:xfrm>
            <a:off x="7676958" y="5604510"/>
            <a:ext cx="228594" cy="12572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019849" y="5534025"/>
            <a:ext cx="3019349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0000"/>
                </a:solidFill>
              </a:rPr>
              <a:t> </a:t>
            </a:r>
            <a:r>
              <a:rPr sz="1196" b="1">
                <a:solidFill>
                  <a:srgbClr val="8B0000"/>
                </a:solidFill>
              </a:rPr>
              <a:t>Económico:</a:t>
            </a:r>
            <a:r>
              <a:rPr sz="1196" b="0">
                <a:solidFill>
                  <a:srgbClr val="000000"/>
                </a:solidFill>
              </a:rPr>
              <a:t> Impulso al comercio local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34086" y="6134100"/>
            <a:ext cx="3752756" cy="552450"/>
          </a:xfrm>
          <a:prstGeom prst="roundRect">
            <a:avLst>
              <a:gd name="adj" fmla="val 27586"/>
            </a:avLst>
          </a:prstGeom>
          <a:solidFill>
            <a:srgbClr val="F9F5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4">
            <a:alphaModFix amt="100000"/>
          </a:blip>
          <a:stretch>
            <a:fillRect/>
          </a:stretch>
        </p:blipFill>
        <p:spPr>
          <a:xfrm>
            <a:off x="7676958" y="6347460"/>
            <a:ext cx="228594" cy="12572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8019849" y="6276975"/>
            <a:ext cx="2638359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0000"/>
                </a:solidFill>
              </a:rPr>
              <a:t> </a:t>
            </a:r>
            <a:r>
              <a:rPr sz="1196" b="1">
                <a:solidFill>
                  <a:srgbClr val="8B0000"/>
                </a:solidFill>
              </a:rPr>
              <a:t>Social:</a:t>
            </a:r>
            <a:r>
              <a:rPr sz="1196" b="0">
                <a:solidFill>
                  <a:srgbClr val="000000"/>
                </a:solidFill>
              </a:rPr>
              <a:t> Participación comunitaria 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534086" y="6877050"/>
            <a:ext cx="3752756" cy="552450"/>
          </a:xfrm>
          <a:prstGeom prst="roundRect">
            <a:avLst>
              <a:gd name="adj" fmla="val 27586"/>
            </a:avLst>
          </a:prstGeom>
          <a:solidFill>
            <a:srgbClr val="F9F5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5">
            <a:alphaModFix amt="100000"/>
          </a:blip>
          <a:stretch>
            <a:fillRect/>
          </a:stretch>
        </p:blipFill>
        <p:spPr>
          <a:xfrm>
            <a:off x="7676958" y="7064692"/>
            <a:ext cx="228594" cy="17716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019849" y="7019925"/>
            <a:ext cx="2724081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0000"/>
                </a:solidFill>
              </a:rPr>
              <a:t> </a:t>
            </a:r>
            <a:r>
              <a:rPr sz="1196" b="1">
                <a:solidFill>
                  <a:srgbClr val="8B0000"/>
                </a:solidFill>
              </a:rPr>
              <a:t>Educativo:</a:t>
            </a:r>
            <a:r>
              <a:rPr sz="1196" b="0">
                <a:solidFill>
                  <a:srgbClr val="000000"/>
                </a:solidFill>
              </a:rPr>
              <a:t> Transmisión de valores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534086" y="7619999"/>
            <a:ext cx="3752756" cy="552450"/>
          </a:xfrm>
          <a:prstGeom prst="roundRect">
            <a:avLst>
              <a:gd name="adj" fmla="val 27586"/>
            </a:avLst>
          </a:prstGeom>
          <a:solidFill>
            <a:srgbClr val="F9F5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6">
            <a:alphaModFix amt="100000"/>
          </a:blip>
          <a:stretch>
            <a:fillRect/>
          </a:stretch>
        </p:blipFill>
        <p:spPr>
          <a:xfrm>
            <a:off x="7676958" y="7799069"/>
            <a:ext cx="228594" cy="19430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8019849" y="7762874"/>
            <a:ext cx="2943151" cy="26669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0000"/>
                </a:solidFill>
              </a:rPr>
              <a:t> </a:t>
            </a:r>
            <a:r>
              <a:rPr sz="1196" b="1">
                <a:solidFill>
                  <a:srgbClr val="8B0000"/>
                </a:solidFill>
              </a:rPr>
              <a:t>Cultural:</a:t>
            </a:r>
            <a:r>
              <a:rPr sz="1196" b="0">
                <a:solidFill>
                  <a:srgbClr val="000000"/>
                </a:solidFill>
              </a:rPr>
              <a:t> Preservación de tradiciones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